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Lst>
  <p:sldSz cx="9144000" cy="72183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A851"/>
    <a:srgbClr val="005D28"/>
    <a:srgbClr val="BB8F53"/>
    <a:srgbClr val="825B32"/>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05" autoAdjust="0"/>
    <p:restoredTop sz="94660"/>
  </p:normalViewPr>
  <p:slideViewPr>
    <p:cSldViewPr>
      <p:cViewPr varScale="1">
        <p:scale>
          <a:sx n="66" d="100"/>
          <a:sy n="66" d="100"/>
        </p:scale>
        <p:origin x="1698" y="72"/>
      </p:cViewPr>
      <p:guideLst>
        <p:guide orient="horz" pos="227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2"/>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6"/>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t>2020/09/23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46183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t>2020/09/23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263087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0"/>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89070"/>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t>2020/09/23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1223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53B077-BF90-4E0C-BFAF-CD004D18B6B3}" type="datetimeFigureOut">
              <a:rPr lang="en-ZA" smtClean="0"/>
              <a:t>2020/09/23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87108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638467"/>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53B077-BF90-4E0C-BFAF-CD004D18B6B3}" type="datetimeFigureOut">
              <a:rPr lang="en-ZA" smtClean="0"/>
              <a:t>2020/09/23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305416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DE53B077-BF90-4E0C-BFAF-CD004D18B6B3}" type="datetimeFigureOut">
              <a:rPr lang="en-ZA" smtClean="0"/>
              <a:t>2020/09/23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15719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E53B077-BF90-4E0C-BFAF-CD004D18B6B3}" type="datetimeFigureOut">
              <a:rPr lang="en-ZA" smtClean="0"/>
              <a:t>2020/09/23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73984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E53B077-BF90-4E0C-BFAF-CD004D18B6B3}" type="datetimeFigureOut">
              <a:rPr lang="en-ZA" smtClean="0"/>
              <a:t>2020/09/23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354310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3B077-BF90-4E0C-BFAF-CD004D18B6B3}" type="datetimeFigureOut">
              <a:rPr lang="en-ZA" smtClean="0"/>
              <a:t>2020/09/23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53524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398"/>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53B077-BF90-4E0C-BFAF-CD004D18B6B3}" type="datetimeFigureOut">
              <a:rPr lang="en-ZA" smtClean="0"/>
              <a:t>2020/09/23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264154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649372"/>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53B077-BF90-4E0C-BFAF-CD004D18B6B3}" type="datetimeFigureOut">
              <a:rPr lang="en-ZA" smtClean="0"/>
              <a:t>2020/09/23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368896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9069"/>
            <a:ext cx="8229600" cy="1203061"/>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84285"/>
            <a:ext cx="8229600" cy="47637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690354"/>
            <a:ext cx="2133600" cy="384311"/>
          </a:xfrm>
          <a:prstGeom prst="rect">
            <a:avLst/>
          </a:prstGeom>
        </p:spPr>
        <p:txBody>
          <a:bodyPr vert="horz" lIns="91440" tIns="45720" rIns="91440" bIns="45720" rtlCol="0" anchor="ctr"/>
          <a:lstStyle>
            <a:lvl1pPr algn="l">
              <a:defRPr sz="1200">
                <a:solidFill>
                  <a:schemeClr val="tx1">
                    <a:tint val="75000"/>
                  </a:schemeClr>
                </a:solidFill>
              </a:defRPr>
            </a:lvl1pPr>
          </a:lstStyle>
          <a:p>
            <a:fld id="{DE53B077-BF90-4E0C-BFAF-CD004D18B6B3}" type="datetimeFigureOut">
              <a:rPr lang="en-ZA" smtClean="0"/>
              <a:t>2020/09/23</a:t>
            </a:fld>
            <a:endParaRPr lang="en-ZA"/>
          </a:p>
        </p:txBody>
      </p:sp>
      <p:sp>
        <p:nvSpPr>
          <p:cNvPr id="5" name="Footer Placeholder 4"/>
          <p:cNvSpPr>
            <a:spLocks noGrp="1"/>
          </p:cNvSpPr>
          <p:nvPr>
            <p:ph type="ftr" sz="quarter" idx="3"/>
          </p:nvPr>
        </p:nvSpPr>
        <p:spPr>
          <a:xfrm>
            <a:off x="3124200" y="6690354"/>
            <a:ext cx="2895600" cy="3843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690354"/>
            <a:ext cx="2133600" cy="384311"/>
          </a:xfrm>
          <a:prstGeom prst="rect">
            <a:avLst/>
          </a:prstGeom>
        </p:spPr>
        <p:txBody>
          <a:bodyPr vert="horz" lIns="91440" tIns="45720" rIns="91440" bIns="45720" rtlCol="0" anchor="ctr"/>
          <a:lstStyle>
            <a:lvl1pPr algn="r">
              <a:defRPr sz="1200">
                <a:solidFill>
                  <a:schemeClr val="tx1">
                    <a:tint val="75000"/>
                  </a:schemeClr>
                </a:solidFill>
              </a:defRPr>
            </a:lvl1pPr>
          </a:lstStyle>
          <a:p>
            <a:fld id="{480C018F-9127-4D43-B1E6-A6981D16A09C}" type="slidenum">
              <a:rPr lang="en-ZA" smtClean="0"/>
              <a:t>‹#›</a:t>
            </a:fld>
            <a:endParaRPr lang="en-ZA"/>
          </a:p>
        </p:txBody>
      </p:sp>
    </p:spTree>
    <p:extLst>
      <p:ext uri="{BB962C8B-B14F-4D97-AF65-F5344CB8AC3E}">
        <p14:creationId xmlns:p14="http://schemas.microsoft.com/office/powerpoint/2010/main" val="155168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8EF4D0B-57C4-7E48-B4C4-7DF1EDCFC1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210633">
            <a:off x="6990495" y="1448820"/>
            <a:ext cx="1691689" cy="12687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Rectangle 25">
            <a:extLst>
              <a:ext uri="{FF2B5EF4-FFF2-40B4-BE49-F238E27FC236}">
                <a16:creationId xmlns:a16="http://schemas.microsoft.com/office/drawing/2014/main" id="{C472BCDC-7AB8-DA40-BE6F-12EA611C2669}"/>
              </a:ext>
            </a:extLst>
          </p:cNvPr>
          <p:cNvSpPr/>
          <p:nvPr/>
        </p:nvSpPr>
        <p:spPr>
          <a:xfrm>
            <a:off x="395536" y="317952"/>
            <a:ext cx="8748464" cy="1207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5BEA68E3-1D1F-774A-A2E7-1576D9CEB81B}"/>
              </a:ext>
            </a:extLst>
          </p:cNvPr>
          <p:cNvCxnSpPr>
            <a:cxnSpLocks/>
          </p:cNvCxnSpPr>
          <p:nvPr/>
        </p:nvCxnSpPr>
        <p:spPr>
          <a:xfrm>
            <a:off x="611560" y="6201469"/>
            <a:ext cx="8064896" cy="0"/>
          </a:xfrm>
          <a:prstGeom prst="line">
            <a:avLst/>
          </a:prstGeom>
          <a:ln w="38100">
            <a:solidFill>
              <a:srgbClr val="D8A85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7B8CA0F-B985-E743-9BB0-D656EEC6368B}"/>
              </a:ext>
            </a:extLst>
          </p:cNvPr>
          <p:cNvSpPr txBox="1"/>
          <p:nvPr/>
        </p:nvSpPr>
        <p:spPr>
          <a:xfrm>
            <a:off x="467544" y="296813"/>
            <a:ext cx="8280920" cy="1215717"/>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CITRUS STATISTICS: </a:t>
            </a:r>
            <a:r>
              <a:rPr lang="en-US" sz="3300" b="1" dirty="0">
                <a:solidFill>
                  <a:schemeClr val="bg1"/>
                </a:solidFill>
                <a:latin typeface="Arial" panose="020B0604020202020204" pitchFamily="34" charset="0"/>
                <a:cs typeface="Arial" panose="020B0604020202020204" pitchFamily="34" charset="0"/>
              </a:rPr>
              <a:t>2020 EXPORT SEASON</a:t>
            </a:r>
            <a:endParaRPr lang="en-ZA" sz="3300" b="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C2E48A83-0762-734E-B9C7-B4794105B29F}"/>
              </a:ext>
            </a:extLst>
          </p:cNvPr>
          <p:cNvSpPr/>
          <p:nvPr/>
        </p:nvSpPr>
        <p:spPr>
          <a:xfrm>
            <a:off x="539552" y="2011521"/>
            <a:ext cx="8136904" cy="3831818"/>
          </a:xfrm>
          <a:prstGeom prst="rect">
            <a:avLst/>
          </a:prstGeom>
        </p:spPr>
        <p:txBody>
          <a:bodyPr wrap="square">
            <a:spAutoFit/>
          </a:bodyPr>
          <a:lstStyle/>
          <a:p>
            <a:pPr algn="just"/>
            <a:r>
              <a:rPr lang="en-US" sz="2800" b="1" dirty="0">
                <a:solidFill>
                  <a:srgbClr val="D8A851"/>
                </a:solidFill>
                <a:latin typeface="Arial Black" panose="020B0604020202020204" pitchFamily="34" charset="0"/>
                <a:cs typeface="Arial Black" panose="020B0604020202020204" pitchFamily="34" charset="0"/>
              </a:rPr>
              <a:t>The citrus industry </a:t>
            </a:r>
          </a:p>
          <a:p>
            <a:pPr algn="just"/>
            <a:r>
              <a:rPr lang="en-US" sz="2800" b="1" dirty="0">
                <a:solidFill>
                  <a:srgbClr val="D8A851"/>
                </a:solidFill>
                <a:latin typeface="Arial Black" panose="020B0604020202020204" pitchFamily="34" charset="0"/>
                <a:cs typeface="Arial Black" panose="020B0604020202020204" pitchFamily="34" charset="0"/>
              </a:rPr>
              <a:t>continues to grow </a:t>
            </a:r>
          </a:p>
          <a:p>
            <a:pPr algn="just"/>
            <a:r>
              <a:rPr lang="en-US" sz="2800" b="1" dirty="0">
                <a:solidFill>
                  <a:srgbClr val="D8A851"/>
                </a:solidFill>
                <a:latin typeface="Arial Black" panose="020B0604020202020204" pitchFamily="34" charset="0"/>
                <a:cs typeface="Arial Black" panose="020B0604020202020204" pitchFamily="34" charset="0"/>
              </a:rPr>
              <a:t>&amp; create direct jobs</a:t>
            </a:r>
          </a:p>
          <a:p>
            <a:pPr algn="just"/>
            <a:endParaRPr lang="en-ZA" sz="2400" b="1" dirty="0">
              <a:solidFill>
                <a:srgbClr val="D8A851"/>
              </a:solidFill>
              <a:latin typeface="Arial Black" panose="020B0604020202020204" pitchFamily="34" charset="0"/>
              <a:cs typeface="Arial Black" panose="020B0604020202020204" pitchFamily="34" charset="0"/>
            </a:endParaRPr>
          </a:p>
          <a:p>
            <a:pPr algn="just">
              <a:lnSpc>
                <a:spcPct val="150000"/>
              </a:lnSpc>
            </a:pPr>
            <a:r>
              <a:rPr lang="en-US" b="1" dirty="0">
                <a:solidFill>
                  <a:srgbClr val="005D28"/>
                </a:solidFill>
                <a:latin typeface="Arial" panose="020B0604020202020204" pitchFamily="34" charset="0"/>
                <a:cs typeface="Arial" panose="020B0604020202020204" pitchFamily="34" charset="0"/>
              </a:rPr>
              <a:t>The citrus industry continues to be one of the critical industries that create 160 000 direct jobs &amp; earn approximately R20 billion from exports only. South Africa (SA) exports two million tons of citrus annually, making it the 2nd highest global exporter of citrus. Citrus comprises of oranges, lemons, </a:t>
            </a:r>
            <a:r>
              <a:rPr lang="en-US" b="1" dirty="0" smtClean="0">
                <a:solidFill>
                  <a:srgbClr val="005D28"/>
                </a:solidFill>
                <a:latin typeface="Arial" panose="020B0604020202020204" pitchFamily="34" charset="0"/>
                <a:cs typeface="Arial" panose="020B0604020202020204" pitchFamily="34" charset="0"/>
              </a:rPr>
              <a:t>grapefruits </a:t>
            </a:r>
            <a:r>
              <a:rPr lang="en-US" b="1" dirty="0">
                <a:solidFill>
                  <a:srgbClr val="005D28"/>
                </a:solidFill>
                <a:latin typeface="Arial" panose="020B0604020202020204" pitchFamily="34" charset="0"/>
                <a:cs typeface="Arial" panose="020B0604020202020204" pitchFamily="34" charset="0"/>
              </a:rPr>
              <a:t>and soft citrus. </a:t>
            </a:r>
            <a:endParaRPr lang="en-ZA" b="1" dirty="0">
              <a:solidFill>
                <a:srgbClr val="005D28"/>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6F68F31E-9819-7E49-9ABA-0345F4279D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640" r="4640" b="10362"/>
          <a:stretch/>
        </p:blipFill>
        <p:spPr>
          <a:xfrm>
            <a:off x="4427984" y="6400366"/>
            <a:ext cx="716698" cy="638817"/>
          </a:xfrm>
          <a:prstGeom prst="rect">
            <a:avLst/>
          </a:prstGeom>
        </p:spPr>
      </p:pic>
      <p:pic>
        <p:nvPicPr>
          <p:cNvPr id="27" name="Picture 26">
            <a:extLst>
              <a:ext uri="{FF2B5EF4-FFF2-40B4-BE49-F238E27FC236}">
                <a16:creationId xmlns:a16="http://schemas.microsoft.com/office/drawing/2014/main" id="{4924F30D-E4BA-BC43-8CFF-06FB5D69555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13" t="11044" r="10335" b="10508"/>
          <a:stretch/>
        </p:blipFill>
        <p:spPr>
          <a:xfrm>
            <a:off x="7884368" y="6464845"/>
            <a:ext cx="936104" cy="663956"/>
          </a:xfrm>
          <a:prstGeom prst="rect">
            <a:avLst/>
          </a:prstGeom>
        </p:spPr>
      </p:pic>
      <p:pic>
        <p:nvPicPr>
          <p:cNvPr id="29" name="Picture 28">
            <a:extLst>
              <a:ext uri="{FF2B5EF4-FFF2-40B4-BE49-F238E27FC236}">
                <a16:creationId xmlns:a16="http://schemas.microsoft.com/office/drawing/2014/main" id="{8822C71F-4038-5D4D-9C5D-46FD5220D3A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843" t="28774" r="-1701" b="37329"/>
          <a:stretch/>
        </p:blipFill>
        <p:spPr>
          <a:xfrm>
            <a:off x="34840" y="6401641"/>
            <a:ext cx="2877999" cy="720000"/>
          </a:xfrm>
          <a:prstGeom prst="rect">
            <a:avLst/>
          </a:prstGeom>
        </p:spPr>
      </p:pic>
      <p:pic>
        <p:nvPicPr>
          <p:cNvPr id="19" name="Picture 18">
            <a:extLst>
              <a:ext uri="{FF2B5EF4-FFF2-40B4-BE49-F238E27FC236}">
                <a16:creationId xmlns:a16="http://schemas.microsoft.com/office/drawing/2014/main" id="{93D6E8E2-CA6E-764B-9C0E-F61F16EC45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744769">
            <a:off x="4859627" y="1311696"/>
            <a:ext cx="2317327" cy="154301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22777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8EF4D0B-57C4-7E48-B4C4-7DF1EDCFC1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210633">
            <a:off x="6990495" y="1368690"/>
            <a:ext cx="1691689" cy="12687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Rectangle 25">
            <a:extLst>
              <a:ext uri="{FF2B5EF4-FFF2-40B4-BE49-F238E27FC236}">
                <a16:creationId xmlns:a16="http://schemas.microsoft.com/office/drawing/2014/main" id="{C472BCDC-7AB8-DA40-BE6F-12EA611C2669}"/>
              </a:ext>
            </a:extLst>
          </p:cNvPr>
          <p:cNvSpPr/>
          <p:nvPr/>
        </p:nvSpPr>
        <p:spPr>
          <a:xfrm>
            <a:off x="395536" y="245944"/>
            <a:ext cx="8748464" cy="1207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5BEA68E3-1D1F-774A-A2E7-1576D9CEB81B}"/>
              </a:ext>
            </a:extLst>
          </p:cNvPr>
          <p:cNvCxnSpPr>
            <a:cxnSpLocks/>
          </p:cNvCxnSpPr>
          <p:nvPr/>
        </p:nvCxnSpPr>
        <p:spPr>
          <a:xfrm>
            <a:off x="611560" y="6201469"/>
            <a:ext cx="8064896" cy="0"/>
          </a:xfrm>
          <a:prstGeom prst="line">
            <a:avLst/>
          </a:prstGeom>
          <a:ln w="38100">
            <a:solidFill>
              <a:srgbClr val="D8A85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7B8CA0F-B985-E743-9BB0-D656EEC6368B}"/>
              </a:ext>
            </a:extLst>
          </p:cNvPr>
          <p:cNvSpPr txBox="1"/>
          <p:nvPr/>
        </p:nvSpPr>
        <p:spPr>
          <a:xfrm>
            <a:off x="467544" y="224805"/>
            <a:ext cx="8280920" cy="1215717"/>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CITRUS STATISTICS: </a:t>
            </a:r>
            <a:r>
              <a:rPr lang="en-US" sz="3300" b="1" dirty="0">
                <a:solidFill>
                  <a:schemeClr val="bg1"/>
                </a:solidFill>
                <a:latin typeface="Arial" panose="020B0604020202020204" pitchFamily="34" charset="0"/>
                <a:cs typeface="Arial" panose="020B0604020202020204" pitchFamily="34" charset="0"/>
              </a:rPr>
              <a:t>2020 EXPORT SEASON</a:t>
            </a:r>
            <a:endParaRPr lang="en-ZA" sz="3300" b="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C2E48A83-0762-734E-B9C7-B4794105B29F}"/>
              </a:ext>
            </a:extLst>
          </p:cNvPr>
          <p:cNvSpPr/>
          <p:nvPr/>
        </p:nvSpPr>
        <p:spPr>
          <a:xfrm>
            <a:off x="539552" y="1708704"/>
            <a:ext cx="7992888" cy="4739759"/>
          </a:xfrm>
          <a:prstGeom prst="rect">
            <a:avLst/>
          </a:prstGeom>
        </p:spPr>
        <p:txBody>
          <a:bodyPr wrap="square">
            <a:spAutoFit/>
          </a:bodyPr>
          <a:lstStyle/>
          <a:p>
            <a:r>
              <a:rPr lang="en-US" sz="2800" b="1" dirty="0">
                <a:solidFill>
                  <a:srgbClr val="D8A851"/>
                </a:solidFill>
                <a:latin typeface="Arial Black" panose="020B0604020202020204" pitchFamily="34" charset="0"/>
                <a:cs typeface="Arial Black" panose="020B0604020202020204" pitchFamily="34" charset="0"/>
              </a:rPr>
              <a:t>The citrus industry </a:t>
            </a:r>
          </a:p>
          <a:p>
            <a:r>
              <a:rPr lang="en-US" sz="2800" b="1" dirty="0">
                <a:solidFill>
                  <a:srgbClr val="D8A851"/>
                </a:solidFill>
                <a:latin typeface="Arial Black" panose="020B0604020202020204" pitchFamily="34" charset="0"/>
                <a:cs typeface="Arial Black" panose="020B0604020202020204" pitchFamily="34" charset="0"/>
              </a:rPr>
              <a:t>work process</a:t>
            </a:r>
            <a:endParaRPr lang="en-ZA" sz="2800" b="1" dirty="0">
              <a:solidFill>
                <a:srgbClr val="D8A851"/>
              </a:solidFill>
              <a:latin typeface="Arial Black" panose="020B0604020202020204" pitchFamily="34" charset="0"/>
              <a:cs typeface="Arial Black" panose="020B0604020202020204" pitchFamily="34" charset="0"/>
            </a:endParaRPr>
          </a:p>
          <a:p>
            <a:pPr>
              <a:lnSpc>
                <a:spcPct val="150000"/>
              </a:lnSpc>
            </a:pPr>
            <a:endParaRPr lang="en-US" b="1" dirty="0">
              <a:solidFill>
                <a:srgbClr val="005D28"/>
              </a:solidFill>
              <a:latin typeface="Arial" panose="020B0604020202020204" pitchFamily="34" charset="0"/>
              <a:cs typeface="Arial" panose="020B0604020202020204" pitchFamily="34" charset="0"/>
            </a:endParaRPr>
          </a:p>
          <a:p>
            <a:r>
              <a:rPr lang="en-US" b="1" dirty="0">
                <a:solidFill>
                  <a:srgbClr val="005D28"/>
                </a:solidFill>
                <a:latin typeface="Arial" panose="020B0604020202020204" pitchFamily="34" charset="0"/>
                <a:cs typeface="Arial" panose="020B0604020202020204" pitchFamily="34" charset="0"/>
              </a:rPr>
              <a:t>This is a long process that requires season </a:t>
            </a:r>
          </a:p>
          <a:p>
            <a:r>
              <a:rPr lang="en-US" b="1" dirty="0">
                <a:solidFill>
                  <a:srgbClr val="005D28"/>
                </a:solidFill>
                <a:latin typeface="Arial" panose="020B0604020202020204" pitchFamily="34" charset="0"/>
                <a:cs typeface="Arial" panose="020B0604020202020204" pitchFamily="34" charset="0"/>
              </a:rPr>
              <a:t>planning &amp; follows synergy of steps, for citrus: </a:t>
            </a:r>
            <a:endParaRPr lang="en-ZA" b="1" dirty="0">
              <a:solidFill>
                <a:srgbClr val="005D2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b="1" dirty="0">
                <a:solidFill>
                  <a:srgbClr val="005D28"/>
                </a:solidFill>
                <a:latin typeface="Arial" panose="020B0604020202020204" pitchFamily="34" charset="0"/>
                <a:cs typeface="Arial" panose="020B0604020202020204" pitchFamily="34" charset="0"/>
              </a:rPr>
              <a:t>Harvesting;</a:t>
            </a:r>
            <a:endParaRPr lang="en-ZA" b="1" dirty="0">
              <a:solidFill>
                <a:srgbClr val="005D2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b="1" dirty="0">
                <a:solidFill>
                  <a:srgbClr val="005D28"/>
                </a:solidFill>
                <a:latin typeface="Arial" panose="020B0604020202020204" pitchFamily="34" charset="0"/>
                <a:cs typeface="Arial" panose="020B0604020202020204" pitchFamily="34" charset="0"/>
              </a:rPr>
              <a:t>Sorting; </a:t>
            </a:r>
            <a:endParaRPr lang="en-ZA" b="1" dirty="0">
              <a:solidFill>
                <a:srgbClr val="005D2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b="1" dirty="0">
                <a:solidFill>
                  <a:srgbClr val="005D28"/>
                </a:solidFill>
                <a:latin typeface="Arial" panose="020B0604020202020204" pitchFamily="34" charset="0"/>
                <a:cs typeface="Arial" panose="020B0604020202020204" pitchFamily="34" charset="0"/>
              </a:rPr>
              <a:t>Washing;</a:t>
            </a:r>
            <a:endParaRPr lang="en-ZA" b="1" dirty="0">
              <a:solidFill>
                <a:srgbClr val="005D2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b="1" dirty="0">
                <a:solidFill>
                  <a:srgbClr val="005D28"/>
                </a:solidFill>
                <a:latin typeface="Arial" panose="020B0604020202020204" pitchFamily="34" charset="0"/>
                <a:cs typeface="Arial" panose="020B0604020202020204" pitchFamily="34" charset="0"/>
              </a:rPr>
              <a:t>Transportation;</a:t>
            </a:r>
            <a:endParaRPr lang="en-ZA" b="1" dirty="0">
              <a:solidFill>
                <a:srgbClr val="005D2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b="1" dirty="0">
                <a:solidFill>
                  <a:srgbClr val="005D28"/>
                </a:solidFill>
                <a:latin typeface="Arial" panose="020B0604020202020204" pitchFamily="34" charset="0"/>
                <a:cs typeface="Arial" panose="020B0604020202020204" pitchFamily="34" charset="0"/>
              </a:rPr>
              <a:t>Inspection;</a:t>
            </a:r>
            <a:endParaRPr lang="en-ZA" b="1" dirty="0">
              <a:solidFill>
                <a:srgbClr val="005D2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b="1" dirty="0">
                <a:solidFill>
                  <a:srgbClr val="005D28"/>
                </a:solidFill>
                <a:latin typeface="Arial" panose="020B0604020202020204" pitchFamily="34" charset="0"/>
                <a:cs typeface="Arial" panose="020B0604020202020204" pitchFamily="34" charset="0"/>
              </a:rPr>
              <a:t>Loading, and related aspects.</a:t>
            </a:r>
          </a:p>
          <a:p>
            <a:pPr lvl="0"/>
            <a:endParaRPr lang="en-ZA" sz="1200" b="1" dirty="0">
              <a:solidFill>
                <a:srgbClr val="005D28"/>
              </a:solidFill>
              <a:latin typeface="Arial" panose="020B0604020202020204" pitchFamily="34" charset="0"/>
              <a:cs typeface="Arial" panose="020B0604020202020204" pitchFamily="34" charset="0"/>
            </a:endParaRPr>
          </a:p>
          <a:p>
            <a:r>
              <a:rPr lang="en-US" b="1" dirty="0">
                <a:solidFill>
                  <a:srgbClr val="005D28"/>
                </a:solidFill>
                <a:latin typeface="Arial" panose="020B0604020202020204" pitchFamily="34" charset="0"/>
                <a:cs typeface="Arial" panose="020B0604020202020204" pitchFamily="34" charset="0"/>
              </a:rPr>
              <a:t>All this is conducted by essential workers during the SA </a:t>
            </a:r>
            <a:r>
              <a:rPr lang="en-US" b="1" dirty="0" smtClean="0">
                <a:solidFill>
                  <a:srgbClr val="005D28"/>
                </a:solidFill>
                <a:latin typeface="Arial" panose="020B0604020202020204" pitchFamily="34" charset="0"/>
                <a:cs typeface="Arial" panose="020B0604020202020204" pitchFamily="34" charset="0"/>
              </a:rPr>
              <a:t>COVID-19 </a:t>
            </a:r>
            <a:r>
              <a:rPr lang="en-US" b="1" dirty="0">
                <a:solidFill>
                  <a:srgbClr val="005D28"/>
                </a:solidFill>
                <a:latin typeface="Arial" panose="020B0604020202020204" pitchFamily="34" charset="0"/>
                <a:cs typeface="Arial" panose="020B0604020202020204" pitchFamily="34" charset="0"/>
              </a:rPr>
              <a:t>lockdown period. </a:t>
            </a:r>
            <a:endParaRPr lang="en-ZA" b="1" dirty="0">
              <a:solidFill>
                <a:srgbClr val="005D28"/>
              </a:solidFill>
              <a:latin typeface="Arial" panose="020B0604020202020204" pitchFamily="34" charset="0"/>
              <a:cs typeface="Arial" panose="020B0604020202020204" pitchFamily="34" charset="0"/>
            </a:endParaRPr>
          </a:p>
          <a:p>
            <a:pPr algn="just">
              <a:lnSpc>
                <a:spcPct val="150000"/>
              </a:lnSpc>
            </a:pPr>
            <a:endParaRPr lang="en-ZA" b="1" dirty="0">
              <a:solidFill>
                <a:srgbClr val="005D28"/>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6F68F31E-9819-7E49-9ABA-0345F4279D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640" r="4640" b="10362"/>
          <a:stretch/>
        </p:blipFill>
        <p:spPr>
          <a:xfrm>
            <a:off x="4427984" y="6400366"/>
            <a:ext cx="716698" cy="638817"/>
          </a:xfrm>
          <a:prstGeom prst="rect">
            <a:avLst/>
          </a:prstGeom>
        </p:spPr>
      </p:pic>
      <p:pic>
        <p:nvPicPr>
          <p:cNvPr id="27" name="Picture 26">
            <a:extLst>
              <a:ext uri="{FF2B5EF4-FFF2-40B4-BE49-F238E27FC236}">
                <a16:creationId xmlns:a16="http://schemas.microsoft.com/office/drawing/2014/main" id="{4924F30D-E4BA-BC43-8CFF-06FB5D69555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13" t="11044" r="10335" b="10508"/>
          <a:stretch/>
        </p:blipFill>
        <p:spPr>
          <a:xfrm>
            <a:off x="7884368" y="6464845"/>
            <a:ext cx="936104" cy="663956"/>
          </a:xfrm>
          <a:prstGeom prst="rect">
            <a:avLst/>
          </a:prstGeom>
        </p:spPr>
      </p:pic>
      <p:pic>
        <p:nvPicPr>
          <p:cNvPr id="29" name="Picture 28">
            <a:extLst>
              <a:ext uri="{FF2B5EF4-FFF2-40B4-BE49-F238E27FC236}">
                <a16:creationId xmlns:a16="http://schemas.microsoft.com/office/drawing/2014/main" id="{8822C71F-4038-5D4D-9C5D-46FD5220D3A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843" t="28774" r="-1701" b="37329"/>
          <a:stretch/>
        </p:blipFill>
        <p:spPr>
          <a:xfrm>
            <a:off x="34840" y="6401641"/>
            <a:ext cx="2877999" cy="720000"/>
          </a:xfrm>
          <a:prstGeom prst="rect">
            <a:avLst/>
          </a:prstGeom>
        </p:spPr>
      </p:pic>
      <p:pic>
        <p:nvPicPr>
          <p:cNvPr id="19" name="Picture 18">
            <a:extLst>
              <a:ext uri="{FF2B5EF4-FFF2-40B4-BE49-F238E27FC236}">
                <a16:creationId xmlns:a16="http://schemas.microsoft.com/office/drawing/2014/main" id="{93D6E8E2-CA6E-764B-9C0E-F61F16EC45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744769">
            <a:off x="4859627" y="1231566"/>
            <a:ext cx="2317327" cy="154301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57828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8EF4D0B-57C4-7E48-B4C4-7DF1EDCFC1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210633">
            <a:off x="6990496" y="1448820"/>
            <a:ext cx="1691689" cy="12687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Rectangle 25">
            <a:extLst>
              <a:ext uri="{FF2B5EF4-FFF2-40B4-BE49-F238E27FC236}">
                <a16:creationId xmlns:a16="http://schemas.microsoft.com/office/drawing/2014/main" id="{C472BCDC-7AB8-DA40-BE6F-12EA611C2669}"/>
              </a:ext>
            </a:extLst>
          </p:cNvPr>
          <p:cNvSpPr/>
          <p:nvPr/>
        </p:nvSpPr>
        <p:spPr>
          <a:xfrm>
            <a:off x="395536" y="317953"/>
            <a:ext cx="8748464" cy="1207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5BEA68E3-1D1F-774A-A2E7-1576D9CEB81B}"/>
              </a:ext>
            </a:extLst>
          </p:cNvPr>
          <p:cNvCxnSpPr>
            <a:cxnSpLocks/>
          </p:cNvCxnSpPr>
          <p:nvPr/>
        </p:nvCxnSpPr>
        <p:spPr>
          <a:xfrm>
            <a:off x="611560" y="6201469"/>
            <a:ext cx="8064896" cy="0"/>
          </a:xfrm>
          <a:prstGeom prst="line">
            <a:avLst/>
          </a:prstGeom>
          <a:ln w="38100">
            <a:solidFill>
              <a:srgbClr val="D8A85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7B8CA0F-B985-E743-9BB0-D656EEC6368B}"/>
              </a:ext>
            </a:extLst>
          </p:cNvPr>
          <p:cNvSpPr txBox="1"/>
          <p:nvPr/>
        </p:nvSpPr>
        <p:spPr>
          <a:xfrm>
            <a:off x="467544" y="296814"/>
            <a:ext cx="8280920" cy="1215717"/>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CITRUS STATISTICS: </a:t>
            </a:r>
            <a:r>
              <a:rPr lang="en-US" sz="3300" b="1" dirty="0">
                <a:solidFill>
                  <a:schemeClr val="bg1"/>
                </a:solidFill>
                <a:latin typeface="Arial" panose="020B0604020202020204" pitchFamily="34" charset="0"/>
                <a:cs typeface="Arial" panose="020B0604020202020204" pitchFamily="34" charset="0"/>
              </a:rPr>
              <a:t>2020 EXPORT SEASON</a:t>
            </a:r>
            <a:endParaRPr lang="en-ZA" sz="3300" b="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C2E48A83-0762-734E-B9C7-B4794105B29F}"/>
              </a:ext>
            </a:extLst>
          </p:cNvPr>
          <p:cNvSpPr/>
          <p:nvPr/>
        </p:nvSpPr>
        <p:spPr>
          <a:xfrm>
            <a:off x="539552" y="1881757"/>
            <a:ext cx="8136904" cy="4103688"/>
          </a:xfrm>
          <a:prstGeom prst="rect">
            <a:avLst/>
          </a:prstGeom>
        </p:spPr>
        <p:txBody>
          <a:bodyPr wrap="square">
            <a:spAutoFit/>
          </a:bodyPr>
          <a:lstStyle/>
          <a:p>
            <a:r>
              <a:rPr lang="en-US" sz="2800" b="1" dirty="0">
                <a:solidFill>
                  <a:srgbClr val="D8A851"/>
                </a:solidFill>
                <a:latin typeface="Arial Black" panose="020B0604020202020204" pitchFamily="34" charset="0"/>
                <a:cs typeface="Arial Black" panose="020B0604020202020204" pitchFamily="34" charset="0"/>
              </a:rPr>
              <a:t>Thank you for </a:t>
            </a:r>
          </a:p>
          <a:p>
            <a:r>
              <a:rPr lang="en-US" sz="2800" b="1" dirty="0">
                <a:solidFill>
                  <a:srgbClr val="D8A851"/>
                </a:solidFill>
                <a:latin typeface="Arial Black" panose="020B0604020202020204" pitchFamily="34" charset="0"/>
                <a:cs typeface="Arial Black" panose="020B0604020202020204" pitchFamily="34" charset="0"/>
              </a:rPr>
              <a:t>making the citrus </a:t>
            </a:r>
          </a:p>
          <a:p>
            <a:r>
              <a:rPr lang="en-US" sz="2800" b="1" dirty="0">
                <a:solidFill>
                  <a:srgbClr val="D8A851"/>
                </a:solidFill>
                <a:latin typeface="Arial Black" panose="020B0604020202020204" pitchFamily="34" charset="0"/>
                <a:cs typeface="Arial Black" panose="020B0604020202020204" pitchFamily="34" charset="0"/>
              </a:rPr>
              <a:t>industry a success</a:t>
            </a:r>
            <a:r>
              <a:rPr lang="en-ZA" sz="2800" b="1" dirty="0">
                <a:solidFill>
                  <a:srgbClr val="D8A851"/>
                </a:solidFill>
                <a:latin typeface="Arial Black" panose="020B0604020202020204" pitchFamily="34" charset="0"/>
                <a:cs typeface="Arial Black" panose="020B0604020202020204" pitchFamily="34" charset="0"/>
              </a:rPr>
              <a:t> </a:t>
            </a:r>
          </a:p>
          <a:p>
            <a:endParaRPr lang="en-US" b="1" dirty="0">
              <a:solidFill>
                <a:srgbClr val="D8A851"/>
              </a:solidFill>
              <a:latin typeface="Arial Black" panose="020B0604020202020204" pitchFamily="34" charset="0"/>
              <a:cs typeface="Arial Black" panose="020B0604020202020204" pitchFamily="34" charset="0"/>
            </a:endParaRPr>
          </a:p>
          <a:p>
            <a:pPr algn="just">
              <a:lnSpc>
                <a:spcPct val="150000"/>
              </a:lnSpc>
            </a:pPr>
            <a:r>
              <a:rPr lang="en-US" b="1" dirty="0">
                <a:solidFill>
                  <a:srgbClr val="005D28"/>
                </a:solidFill>
                <a:latin typeface="Arial" panose="020B0604020202020204" pitchFamily="34" charset="0"/>
                <a:cs typeface="Arial" panose="020B0604020202020204" pitchFamily="34" charset="0"/>
              </a:rPr>
              <a:t>The department extends its appreciation to everyone who makes the citrus industry successful, and more importantly, the essential workers &amp; the departmental officials, who continue to work tirelessly under trying conditions in pursuit of local &amp; global food security. To everyone who heeded to the call of our President and went the extra mile, we thank you!</a:t>
            </a:r>
            <a:endParaRPr lang="en-ZA" b="1" dirty="0">
              <a:solidFill>
                <a:srgbClr val="005D28"/>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6F68F31E-9819-7E49-9ABA-0345F4279D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640" r="4640" b="10362"/>
          <a:stretch/>
        </p:blipFill>
        <p:spPr>
          <a:xfrm>
            <a:off x="4427984" y="6400366"/>
            <a:ext cx="716698" cy="638817"/>
          </a:xfrm>
          <a:prstGeom prst="rect">
            <a:avLst/>
          </a:prstGeom>
        </p:spPr>
      </p:pic>
      <p:pic>
        <p:nvPicPr>
          <p:cNvPr id="27" name="Picture 26">
            <a:extLst>
              <a:ext uri="{FF2B5EF4-FFF2-40B4-BE49-F238E27FC236}">
                <a16:creationId xmlns:a16="http://schemas.microsoft.com/office/drawing/2014/main" id="{4924F30D-E4BA-BC43-8CFF-06FB5D69555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13" t="11044" r="10335" b="10508"/>
          <a:stretch/>
        </p:blipFill>
        <p:spPr>
          <a:xfrm>
            <a:off x="7884368" y="6464845"/>
            <a:ext cx="936104" cy="663956"/>
          </a:xfrm>
          <a:prstGeom prst="rect">
            <a:avLst/>
          </a:prstGeom>
        </p:spPr>
      </p:pic>
      <p:pic>
        <p:nvPicPr>
          <p:cNvPr id="29" name="Picture 28">
            <a:extLst>
              <a:ext uri="{FF2B5EF4-FFF2-40B4-BE49-F238E27FC236}">
                <a16:creationId xmlns:a16="http://schemas.microsoft.com/office/drawing/2014/main" id="{8822C71F-4038-5D4D-9C5D-46FD5220D3A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843" t="28774" r="-1701" b="37329"/>
          <a:stretch/>
        </p:blipFill>
        <p:spPr>
          <a:xfrm>
            <a:off x="34840" y="6401641"/>
            <a:ext cx="2877999" cy="720000"/>
          </a:xfrm>
          <a:prstGeom prst="rect">
            <a:avLst/>
          </a:prstGeom>
        </p:spPr>
      </p:pic>
      <p:pic>
        <p:nvPicPr>
          <p:cNvPr id="19" name="Picture 18">
            <a:extLst>
              <a:ext uri="{FF2B5EF4-FFF2-40B4-BE49-F238E27FC236}">
                <a16:creationId xmlns:a16="http://schemas.microsoft.com/office/drawing/2014/main" id="{93D6E8E2-CA6E-764B-9C0E-F61F16EC45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744769">
            <a:off x="4859628" y="1311696"/>
            <a:ext cx="2317327" cy="154301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21084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8EF4D0B-57C4-7E48-B4C4-7DF1EDCFC1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210633">
            <a:off x="7062504" y="1318651"/>
            <a:ext cx="1691689" cy="12687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Rectangle 25">
            <a:extLst>
              <a:ext uri="{FF2B5EF4-FFF2-40B4-BE49-F238E27FC236}">
                <a16:creationId xmlns:a16="http://schemas.microsoft.com/office/drawing/2014/main" id="{C472BCDC-7AB8-DA40-BE6F-12EA611C2669}"/>
              </a:ext>
            </a:extLst>
          </p:cNvPr>
          <p:cNvSpPr/>
          <p:nvPr/>
        </p:nvSpPr>
        <p:spPr>
          <a:xfrm>
            <a:off x="395536" y="245944"/>
            <a:ext cx="8748464" cy="1207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5BEA68E3-1D1F-774A-A2E7-1576D9CEB81B}"/>
              </a:ext>
            </a:extLst>
          </p:cNvPr>
          <p:cNvCxnSpPr>
            <a:cxnSpLocks/>
          </p:cNvCxnSpPr>
          <p:nvPr/>
        </p:nvCxnSpPr>
        <p:spPr>
          <a:xfrm>
            <a:off x="611560" y="6201469"/>
            <a:ext cx="8064896" cy="0"/>
          </a:xfrm>
          <a:prstGeom prst="line">
            <a:avLst/>
          </a:prstGeom>
          <a:ln w="38100">
            <a:solidFill>
              <a:srgbClr val="D8A85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7B8CA0F-B985-E743-9BB0-D656EEC6368B}"/>
              </a:ext>
            </a:extLst>
          </p:cNvPr>
          <p:cNvSpPr txBox="1"/>
          <p:nvPr/>
        </p:nvSpPr>
        <p:spPr>
          <a:xfrm>
            <a:off x="467544" y="224805"/>
            <a:ext cx="8280920" cy="1215717"/>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CITRUS STATISTICS: </a:t>
            </a:r>
            <a:r>
              <a:rPr lang="en-US" sz="3300" b="1" dirty="0">
                <a:solidFill>
                  <a:schemeClr val="bg1"/>
                </a:solidFill>
                <a:latin typeface="Arial" panose="020B0604020202020204" pitchFamily="34" charset="0"/>
                <a:cs typeface="Arial" panose="020B0604020202020204" pitchFamily="34" charset="0"/>
              </a:rPr>
              <a:t>2020 EXPORT SEASON</a:t>
            </a:r>
            <a:endParaRPr lang="en-ZA" sz="3300" b="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C2E48A83-0762-734E-B9C7-B4794105B29F}"/>
              </a:ext>
            </a:extLst>
          </p:cNvPr>
          <p:cNvSpPr/>
          <p:nvPr/>
        </p:nvSpPr>
        <p:spPr>
          <a:xfrm>
            <a:off x="539552" y="1939537"/>
            <a:ext cx="8208912" cy="4549964"/>
          </a:xfrm>
          <a:prstGeom prst="rect">
            <a:avLst/>
          </a:prstGeom>
        </p:spPr>
        <p:txBody>
          <a:bodyPr wrap="square">
            <a:spAutoFit/>
          </a:bodyPr>
          <a:lstStyle/>
          <a:p>
            <a:r>
              <a:rPr lang="en-US" sz="2800" b="1" dirty="0">
                <a:solidFill>
                  <a:srgbClr val="D8A851"/>
                </a:solidFill>
                <a:latin typeface="Arial Black" panose="020B0604020202020204" pitchFamily="34" charset="0"/>
                <a:cs typeface="Arial Black" panose="020B0604020202020204" pitchFamily="34" charset="0"/>
              </a:rPr>
              <a:t>Break-bulk shipment</a:t>
            </a:r>
          </a:p>
          <a:p>
            <a:r>
              <a:rPr lang="en-US" sz="2800" b="1" dirty="0">
                <a:solidFill>
                  <a:srgbClr val="D8A851"/>
                </a:solidFill>
                <a:latin typeface="Arial Black" panose="020B0604020202020204" pitchFamily="34" charset="0"/>
                <a:cs typeface="Arial Black" panose="020B0604020202020204" pitchFamily="34" charset="0"/>
              </a:rPr>
              <a:t>doubles up</a:t>
            </a:r>
            <a:endParaRPr lang="en-ZA" sz="2800" b="1" dirty="0">
              <a:solidFill>
                <a:srgbClr val="D8A851"/>
              </a:solidFill>
              <a:latin typeface="Arial Black" panose="020B0604020202020204" pitchFamily="34" charset="0"/>
              <a:cs typeface="Arial Black" panose="020B0604020202020204" pitchFamily="34" charset="0"/>
            </a:endParaRPr>
          </a:p>
          <a:p>
            <a:endParaRPr lang="en-US" b="1" dirty="0">
              <a:solidFill>
                <a:srgbClr val="D8A851"/>
              </a:solidFill>
              <a:latin typeface="Arial Black" panose="020B0604020202020204" pitchFamily="34" charset="0"/>
              <a:cs typeface="Arial Black" panose="020B0604020202020204" pitchFamily="34" charset="0"/>
            </a:endParaRPr>
          </a:p>
          <a:p>
            <a:pPr algn="just"/>
            <a:r>
              <a:rPr lang="en-US" sz="1600" b="1" dirty="0">
                <a:solidFill>
                  <a:srgbClr val="005D28"/>
                </a:solidFill>
                <a:latin typeface="Arial" panose="020B0604020202020204" pitchFamily="34" charset="0"/>
                <a:cs typeface="Arial" panose="020B0604020202020204" pitchFamily="34" charset="0"/>
              </a:rPr>
              <a:t>The break-bulk shipment to China has doubled this season in 2020. </a:t>
            </a:r>
            <a:r>
              <a:rPr lang="en-ZA" sz="1600" b="1" dirty="0">
                <a:solidFill>
                  <a:srgbClr val="005D28"/>
                </a:solidFill>
                <a:latin typeface="Arial" panose="020B0604020202020204" pitchFamily="34" charset="0"/>
                <a:cs typeface="Arial" panose="020B0604020202020204" pitchFamily="34" charset="0"/>
              </a:rPr>
              <a:t>The year 2019 was historical, as the South African citrus industry marked its maiden break-bulk shipment of citrus through a </a:t>
            </a:r>
            <a:r>
              <a:rPr lang="af-ZA" sz="1600" b="1" dirty="0" err="1">
                <a:solidFill>
                  <a:srgbClr val="005D28"/>
                </a:solidFill>
                <a:latin typeface="Arial" panose="020B0604020202020204" pitchFamily="34" charset="0"/>
                <a:cs typeface="Arial" panose="020B0604020202020204" pitchFamily="34" charset="0"/>
              </a:rPr>
              <a:t>specialised</a:t>
            </a:r>
            <a:r>
              <a:rPr lang="en-ZA" sz="1600" b="1" dirty="0">
                <a:solidFill>
                  <a:srgbClr val="005D28"/>
                </a:solidFill>
                <a:latin typeface="Arial" panose="020B0604020202020204" pitchFamily="34" charset="0"/>
                <a:cs typeface="Arial" panose="020B0604020202020204" pitchFamily="34" charset="0"/>
              </a:rPr>
              <a:t> reefer vessel to Japan &amp; China. </a:t>
            </a:r>
            <a:r>
              <a:rPr lang="en-US" sz="1600" b="1" dirty="0">
                <a:solidFill>
                  <a:srgbClr val="005D28"/>
                </a:solidFill>
                <a:latin typeface="Arial" panose="020B0604020202020204" pitchFamily="34" charset="0"/>
                <a:cs typeface="Arial" panose="020B0604020202020204" pitchFamily="34" charset="0"/>
              </a:rPr>
              <a:t>In the same year, there were only 7 break-bulk vessels (4 co-loaded for Japan &amp; China citrus).</a:t>
            </a:r>
          </a:p>
          <a:p>
            <a:pPr algn="just"/>
            <a:endParaRPr lang="en-ZA" sz="1600" b="1" dirty="0">
              <a:solidFill>
                <a:srgbClr val="005D28"/>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b="1" dirty="0">
                <a:solidFill>
                  <a:srgbClr val="005D28"/>
                </a:solidFill>
                <a:latin typeface="Arial" panose="020B0604020202020204" pitchFamily="34" charset="0"/>
                <a:cs typeface="Arial" panose="020B0604020202020204" pitchFamily="34" charset="0"/>
              </a:rPr>
              <a:t>8 break-bulk vessels (6 vessels co-loaded Japan and China citrus – 2 vessels had only Japan citrus)</a:t>
            </a:r>
            <a:endParaRPr lang="en-ZA" sz="1600" b="1" dirty="0">
              <a:solidFill>
                <a:srgbClr val="005D28"/>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b="1" dirty="0">
                <a:solidFill>
                  <a:srgbClr val="005D28"/>
                </a:solidFill>
                <a:latin typeface="Arial" panose="020B0604020202020204" pitchFamily="34" charset="0"/>
                <a:cs typeface="Arial" panose="020B0604020202020204" pitchFamily="34" charset="0"/>
              </a:rPr>
              <a:t>China – 7 329 pallets, 7 215 tons  (316 030 cartons grapefruit, oranges, and soft citrus) </a:t>
            </a:r>
            <a:endParaRPr lang="en-ZA" sz="1600" b="1" dirty="0">
              <a:solidFill>
                <a:srgbClr val="005D28"/>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b="1" dirty="0">
                <a:solidFill>
                  <a:srgbClr val="005D28"/>
                </a:solidFill>
                <a:latin typeface="Arial" panose="020B0604020202020204" pitchFamily="34" charset="0"/>
                <a:cs typeface="Arial" panose="020B0604020202020204" pitchFamily="34" charset="0"/>
              </a:rPr>
              <a:t>Japan – 28 107 pallets, 25 586 tons (1 588  304 cartons, grapefruit, oranges, and lemons) </a:t>
            </a:r>
            <a:endParaRPr lang="en-ZA" sz="1600" b="1" dirty="0">
              <a:solidFill>
                <a:srgbClr val="005D28"/>
              </a:solidFill>
              <a:latin typeface="Arial" panose="020B0604020202020204" pitchFamily="34" charset="0"/>
              <a:cs typeface="Arial" panose="020B0604020202020204" pitchFamily="34" charset="0"/>
            </a:endParaRPr>
          </a:p>
          <a:p>
            <a:pPr algn="just">
              <a:lnSpc>
                <a:spcPct val="150000"/>
              </a:lnSpc>
            </a:pPr>
            <a:endParaRPr lang="en-ZA" b="1" dirty="0">
              <a:solidFill>
                <a:srgbClr val="005D28"/>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6F68F31E-9819-7E49-9ABA-0345F4279D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640" r="4640" b="10362"/>
          <a:stretch/>
        </p:blipFill>
        <p:spPr>
          <a:xfrm>
            <a:off x="4427984" y="6400366"/>
            <a:ext cx="716698" cy="638817"/>
          </a:xfrm>
          <a:prstGeom prst="rect">
            <a:avLst/>
          </a:prstGeom>
        </p:spPr>
      </p:pic>
      <p:pic>
        <p:nvPicPr>
          <p:cNvPr id="27" name="Picture 26">
            <a:extLst>
              <a:ext uri="{FF2B5EF4-FFF2-40B4-BE49-F238E27FC236}">
                <a16:creationId xmlns:a16="http://schemas.microsoft.com/office/drawing/2014/main" id="{4924F30D-E4BA-BC43-8CFF-06FB5D69555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13" t="11044" r="10335" b="10508"/>
          <a:stretch/>
        </p:blipFill>
        <p:spPr>
          <a:xfrm>
            <a:off x="7884368" y="6464845"/>
            <a:ext cx="936104" cy="663956"/>
          </a:xfrm>
          <a:prstGeom prst="rect">
            <a:avLst/>
          </a:prstGeom>
        </p:spPr>
      </p:pic>
      <p:pic>
        <p:nvPicPr>
          <p:cNvPr id="29" name="Picture 28">
            <a:extLst>
              <a:ext uri="{FF2B5EF4-FFF2-40B4-BE49-F238E27FC236}">
                <a16:creationId xmlns:a16="http://schemas.microsoft.com/office/drawing/2014/main" id="{8822C71F-4038-5D4D-9C5D-46FD5220D3A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843" t="28774" r="-1701" b="37329"/>
          <a:stretch/>
        </p:blipFill>
        <p:spPr>
          <a:xfrm>
            <a:off x="34840" y="6401641"/>
            <a:ext cx="2877999" cy="720000"/>
          </a:xfrm>
          <a:prstGeom prst="rect">
            <a:avLst/>
          </a:prstGeom>
        </p:spPr>
      </p:pic>
      <p:pic>
        <p:nvPicPr>
          <p:cNvPr id="19" name="Picture 18">
            <a:extLst>
              <a:ext uri="{FF2B5EF4-FFF2-40B4-BE49-F238E27FC236}">
                <a16:creationId xmlns:a16="http://schemas.microsoft.com/office/drawing/2014/main" id="{93D6E8E2-CA6E-764B-9C0E-F61F16EC45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744769">
            <a:off x="4931636" y="1181527"/>
            <a:ext cx="2317327" cy="154301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505840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YBER SECURITY ALERT JUNE 2020" id="{6CB580E4-DC11-F94E-B96D-80417D90ECC4}" vid="{3DCF33D9-F8A3-CB46-9EDE-CD051C1F9597}"/>
    </a:ext>
  </a:extLst>
</a:theme>
</file>

<file path=docProps/app.xml><?xml version="1.0" encoding="utf-8"?>
<Properties xmlns="http://schemas.openxmlformats.org/officeDocument/2006/extended-properties" xmlns:vt="http://schemas.openxmlformats.org/officeDocument/2006/docPropsVTypes">
  <Template>Office Theme</Template>
  <TotalTime>766</TotalTime>
  <Words>327</Words>
  <Application>Microsoft Office PowerPoint</Application>
  <PresentationFormat>Custom</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Black</vt:lpstr>
      <vt:lpstr>Calibri</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Dorethea Samaai</cp:lastModifiedBy>
  <cp:revision>103</cp:revision>
  <dcterms:created xsi:type="dcterms:W3CDTF">2020-06-30T11:34:27Z</dcterms:created>
  <dcterms:modified xsi:type="dcterms:W3CDTF">2020-09-23T12:11:37Z</dcterms:modified>
</cp:coreProperties>
</file>